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94" r:id="rId4"/>
    <p:sldId id="295" r:id="rId5"/>
    <p:sldId id="296" r:id="rId6"/>
    <p:sldId id="278" r:id="rId7"/>
    <p:sldId id="280" r:id="rId8"/>
    <p:sldId id="292" r:id="rId9"/>
    <p:sldId id="287" r:id="rId10"/>
    <p:sldId id="285" r:id="rId11"/>
    <p:sldId id="283" r:id="rId12"/>
    <p:sldId id="272" r:id="rId13"/>
    <p:sldId id="298" r:id="rId14"/>
    <p:sldId id="299" r:id="rId15"/>
    <p:sldId id="289" r:id="rId16"/>
    <p:sldId id="297" r:id="rId17"/>
    <p:sldId id="300" r:id="rId18"/>
    <p:sldId id="301" r:id="rId19"/>
    <p:sldId id="263" r:id="rId20"/>
    <p:sldId id="264" r:id="rId21"/>
    <p:sldId id="29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02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7.png"/><Relationship Id="rId4" Type="http://schemas.openxmlformats.org/officeDocument/2006/relationships/video" Target="../media/media2.mp4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5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50.png"/><Relationship Id="rId4" Type="http://schemas.openxmlformats.org/officeDocument/2006/relationships/video" Target="../media/media5.mp4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441158"/>
            <a:ext cx="7772400" cy="1470025"/>
          </a:xfrm>
        </p:spPr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en-US" altLang="ko-KR" dirty="0" smtClean="0"/>
              <a:t>, open CV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이용한 자동 </a:t>
            </a:r>
            <a:r>
              <a:rPr lang="ko-KR" altLang="en-US" dirty="0" err="1" smtClean="0"/>
              <a:t>주차기능</a:t>
            </a:r>
            <a:r>
              <a:rPr lang="ko-KR" altLang="en-US" dirty="0" smtClean="0"/>
              <a:t> 구현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77332" y="3744798"/>
            <a:ext cx="6400800" cy="17526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팀</a:t>
            </a:r>
            <a:r>
              <a:rPr dirty="0"/>
              <a:t> / </a:t>
            </a:r>
            <a:r>
              <a:rPr lang="ko-KR" altLang="en-US" dirty="0"/>
              <a:t>한국직업능력교육원</a:t>
            </a:r>
            <a:endParaRPr lang="en-US" altLang="ko-KR" dirty="0"/>
          </a:p>
          <a:p>
            <a:pPr marL="0" indent="0">
              <a:buNone/>
            </a:pPr>
            <a:r>
              <a:rPr dirty="0"/>
              <a:t>2025년 </a:t>
            </a:r>
            <a:r>
              <a:rPr lang="en-US" dirty="0"/>
              <a:t>8</a:t>
            </a:r>
            <a:r>
              <a:rPr dirty="0" smtClean="0"/>
              <a:t>월 </a:t>
            </a:r>
            <a:r>
              <a:rPr lang="en-US" dirty="0"/>
              <a:t>8</a:t>
            </a:r>
            <a:r>
              <a:rPr dirty="0" smtClean="0"/>
              <a:t>일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31" y="1746084"/>
            <a:ext cx="4424769" cy="33593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8E77FE-7984-A64B-1082-AE1DE5419F0B}"/>
              </a:ext>
            </a:extLst>
          </p:cNvPr>
          <p:cNvSpPr txBox="1"/>
          <p:nvPr/>
        </p:nvSpPr>
        <p:spPr>
          <a:xfrm>
            <a:off x="2475922" y="194855"/>
            <a:ext cx="41921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+mj-ea"/>
                <a:ea typeface="+mj-ea"/>
              </a:rPr>
              <a:t>이미지 구상 </a:t>
            </a:r>
            <a:r>
              <a:rPr lang="en-US" altLang="ko-KR" sz="3000" b="1" dirty="0" smtClean="0">
                <a:latin typeface="+mj-ea"/>
                <a:ea typeface="+mj-ea"/>
              </a:rPr>
              <a:t>(</a:t>
            </a:r>
            <a:r>
              <a:rPr lang="ko-KR" altLang="en-US" sz="3000" b="1" dirty="0" smtClean="0">
                <a:latin typeface="+mj-ea"/>
                <a:ea typeface="+mj-ea"/>
              </a:rPr>
              <a:t>벤치마킹</a:t>
            </a:r>
            <a:r>
              <a:rPr lang="en-US" altLang="ko-KR" sz="3000" b="1" dirty="0" smtClean="0">
                <a:latin typeface="+mj-ea"/>
                <a:ea typeface="+mj-ea"/>
              </a:rPr>
              <a:t>)</a:t>
            </a:r>
            <a:endParaRPr lang="ko-KR" altLang="en-US" sz="30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849825"/>
            <a:ext cx="2991098" cy="3151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866468"/>
            <a:ext cx="1962150" cy="76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9C271A-21D6-83D7-BFF8-D63375CFB168}"/>
              </a:ext>
            </a:extLst>
          </p:cNvPr>
          <p:cNvSpPr txBox="1"/>
          <p:nvPr/>
        </p:nvSpPr>
        <p:spPr>
          <a:xfrm>
            <a:off x="1152524" y="5510164"/>
            <a:ext cx="665797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+mj-ea"/>
                <a:ea typeface="+mj-ea"/>
              </a:rPr>
              <a:t>OPEN CV </a:t>
            </a:r>
            <a:r>
              <a:rPr lang="ko-KR" altLang="en-US" sz="1600" b="1" dirty="0" smtClean="0">
                <a:latin typeface="+mj-ea"/>
                <a:ea typeface="+mj-ea"/>
              </a:rPr>
              <a:t>추가 사용하여 카메라를 활용한 </a:t>
            </a:r>
            <a:r>
              <a:rPr lang="en-US" altLang="ko-KR" sz="1600" b="1" dirty="0" smtClean="0">
                <a:latin typeface="+mj-ea"/>
                <a:ea typeface="+mj-ea"/>
              </a:rPr>
              <a:t>“</a:t>
            </a:r>
            <a:r>
              <a:rPr lang="ko-KR" altLang="en-US" sz="1600" b="1" dirty="0" smtClean="0">
                <a:latin typeface="+mj-ea"/>
                <a:ea typeface="+mj-ea"/>
              </a:rPr>
              <a:t>사물 인식</a:t>
            </a:r>
            <a:r>
              <a:rPr lang="en-US" altLang="ko-KR" sz="1600" b="1" dirty="0" smtClean="0">
                <a:latin typeface="+mj-ea"/>
                <a:ea typeface="+mj-ea"/>
              </a:rPr>
              <a:t>”</a:t>
            </a:r>
            <a:r>
              <a:rPr lang="ko-KR" altLang="en-US" sz="1600" b="1" dirty="0" smtClean="0">
                <a:latin typeface="+mj-ea"/>
                <a:ea typeface="+mj-ea"/>
              </a:rPr>
              <a:t> 기능 추가 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084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9A4E69-80EA-96E6-E0E1-13E3A62938F3}"/>
              </a:ext>
            </a:extLst>
          </p:cNvPr>
          <p:cNvSpPr txBox="1"/>
          <p:nvPr/>
        </p:nvSpPr>
        <p:spPr>
          <a:xfrm>
            <a:off x="3190860" y="194855"/>
            <a:ext cx="27622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+mj-ea"/>
                <a:ea typeface="+mj-ea"/>
              </a:rPr>
              <a:t>차량 제작 사진</a:t>
            </a:r>
            <a:endParaRPr lang="ko-KR" altLang="en-US" sz="30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8084" y="2294424"/>
            <a:ext cx="4707521" cy="26479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1089" y="2294426"/>
            <a:ext cx="4707522" cy="26479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5" b="20883"/>
          <a:stretch/>
        </p:blipFill>
        <p:spPr>
          <a:xfrm rot="5400000">
            <a:off x="-752475" y="2321930"/>
            <a:ext cx="47434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A4E69-80EA-96E6-E0E1-13E3A62938F3}"/>
              </a:ext>
            </a:extLst>
          </p:cNvPr>
          <p:cNvSpPr txBox="1"/>
          <p:nvPr/>
        </p:nvSpPr>
        <p:spPr>
          <a:xfrm>
            <a:off x="3450547" y="194855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회로도 구상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81" y="1245223"/>
            <a:ext cx="4781943" cy="494946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041278" y="2286001"/>
            <a:ext cx="2159060" cy="16137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Arial"/>
              <a:buAutoNum type="arabicPeriod"/>
            </a:pPr>
            <a:r>
              <a:rPr lang="ko-KR" altLang="en-US" sz="1800" b="1" dirty="0" smtClean="0">
                <a:latin typeface="+mn-ea"/>
              </a:rPr>
              <a:t>바퀴 구동</a:t>
            </a:r>
            <a:endParaRPr lang="en-US" altLang="ko-KR" sz="1800" b="1" dirty="0"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Arial"/>
              <a:buAutoNum type="arabicPeriod"/>
            </a:pPr>
            <a:r>
              <a:rPr lang="ko-KR" altLang="en-US" sz="1800" b="1" dirty="0" err="1" smtClean="0">
                <a:latin typeface="+mn-ea"/>
              </a:rPr>
              <a:t>초음파센서</a:t>
            </a:r>
            <a:r>
              <a:rPr lang="ko-KR" altLang="en-US" sz="1800" b="1" dirty="0" smtClean="0">
                <a:latin typeface="+mn-ea"/>
              </a:rPr>
              <a:t> </a:t>
            </a:r>
            <a:endParaRPr lang="en-US" altLang="ko-KR" sz="1800" b="1" dirty="0" smtClean="0"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Arial"/>
              <a:buAutoNum type="arabicPeriod"/>
            </a:pPr>
            <a:r>
              <a:rPr lang="ko-KR" altLang="en-US" sz="1800" b="1" dirty="0" smtClean="0">
                <a:latin typeface="+mn-ea"/>
              </a:rPr>
              <a:t>베터리 연결</a:t>
            </a:r>
            <a:endParaRPr lang="en-US" altLang="ko-KR" sz="1800" b="1" dirty="0" smtClean="0"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Arial"/>
              <a:buAutoNum type="arabicPeriod"/>
            </a:pPr>
            <a:r>
              <a:rPr lang="ko-KR" altLang="en-US" sz="1800" b="1" dirty="0" smtClean="0">
                <a:latin typeface="+mn-ea"/>
              </a:rPr>
              <a:t>블루투스 연결</a:t>
            </a:r>
            <a:endParaRPr lang="en-US" altLang="ko-KR" sz="1800" b="1" dirty="0" smtClean="0"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Arial"/>
              <a:buAutoNum type="arabicPeriod"/>
            </a:pPr>
            <a:r>
              <a:rPr lang="ko-KR" altLang="en-US" sz="1800" b="1" dirty="0" smtClean="0">
                <a:latin typeface="+mn-ea"/>
              </a:rPr>
              <a:t>모터드라이버</a:t>
            </a:r>
            <a:endParaRPr lang="en-US" altLang="ko-KR" sz="18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91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9A4E69-80EA-96E6-E0E1-13E3A62938F3}"/>
              </a:ext>
            </a:extLst>
          </p:cNvPr>
          <p:cNvSpPr txBox="1"/>
          <p:nvPr/>
        </p:nvSpPr>
        <p:spPr>
          <a:xfrm>
            <a:off x="2998501" y="194855"/>
            <a:ext cx="3147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+mj-ea"/>
                <a:ea typeface="+mj-ea"/>
              </a:rPr>
              <a:t>주차장 제작 사진</a:t>
            </a:r>
            <a:endParaRPr lang="ko-KR" altLang="en-US" sz="30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20328" y="2300392"/>
            <a:ext cx="4686297" cy="26360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05950" y="2314311"/>
            <a:ext cx="4682066" cy="26336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4484" y="2318751"/>
            <a:ext cx="4702360" cy="264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A4E69-80EA-96E6-E0E1-13E3A62938F3}"/>
              </a:ext>
            </a:extLst>
          </p:cNvPr>
          <p:cNvSpPr txBox="1"/>
          <p:nvPr/>
        </p:nvSpPr>
        <p:spPr>
          <a:xfrm>
            <a:off x="3450547" y="194855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회로도 구상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7101" t="8530" r="24984" b="19200"/>
          <a:stretch/>
        </p:blipFill>
        <p:spPr>
          <a:xfrm>
            <a:off x="1417458" y="3639469"/>
            <a:ext cx="3040216" cy="29232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80" y="1190715"/>
            <a:ext cx="3364092" cy="219057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03128" y="1682539"/>
            <a:ext cx="2159060" cy="12069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400" b="1" dirty="0" err="1" smtClean="0">
                <a:latin typeface="+mn-ea"/>
              </a:rPr>
              <a:t>초음파센서</a:t>
            </a:r>
            <a:endParaRPr lang="en-US" altLang="ko-KR" sz="14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400" b="1" dirty="0" err="1" smtClean="0">
                <a:latin typeface="+mn-ea"/>
              </a:rPr>
              <a:t>서보모터</a:t>
            </a:r>
            <a:endParaRPr lang="en-US" altLang="ko-KR" sz="14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altLang="ko-KR" sz="1400" b="1" dirty="0" smtClean="0">
                <a:latin typeface="+mn-ea"/>
              </a:rPr>
              <a:t>LED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03128" y="4721014"/>
            <a:ext cx="2159060" cy="9177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400" b="1" dirty="0" err="1" smtClean="0">
                <a:latin typeface="+mn-ea"/>
              </a:rPr>
              <a:t>초음파센서</a:t>
            </a:r>
            <a:endParaRPr lang="en-US" altLang="ko-KR" sz="14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altLang="ko-KR" sz="1400" b="1" dirty="0" smtClean="0">
                <a:latin typeface="+mn-ea"/>
              </a:rPr>
              <a:t>LCD </a:t>
            </a:r>
            <a:r>
              <a:rPr lang="ko-KR" altLang="en-US" sz="1400" b="1" dirty="0" smtClean="0">
                <a:latin typeface="+mn-ea"/>
              </a:rPr>
              <a:t>모듈</a:t>
            </a:r>
            <a:endParaRPr lang="en-US" altLang="ko-KR" sz="14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endParaRPr lang="en-US" altLang="ko-KR" sz="14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046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64BF5-D24D-67F4-5737-50F147F9E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CFA6624-F231-41D0-6961-0647DFF07486}"/>
              </a:ext>
            </a:extLst>
          </p:cNvPr>
          <p:cNvSpPr txBox="1"/>
          <p:nvPr/>
        </p:nvSpPr>
        <p:spPr>
          <a:xfrm>
            <a:off x="3187657" y="194855"/>
            <a:ext cx="2768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+mj-ea"/>
                <a:ea typeface="+mj-ea"/>
              </a:rPr>
              <a:t>결과물</a:t>
            </a:r>
            <a:r>
              <a:rPr lang="en-US" altLang="ko-KR" sz="3000" b="1" dirty="0" smtClean="0">
                <a:latin typeface="+mj-ea"/>
                <a:ea typeface="+mj-ea"/>
              </a:rPr>
              <a:t>(</a:t>
            </a:r>
            <a:r>
              <a:rPr lang="ko-KR" altLang="en-US" sz="3000" b="1" dirty="0" smtClean="0">
                <a:latin typeface="+mj-ea"/>
                <a:ea typeface="+mj-ea"/>
              </a:rPr>
              <a:t>자동차</a:t>
            </a:r>
            <a:r>
              <a:rPr lang="en-US" altLang="ko-KR" sz="3000" b="1" dirty="0" smtClean="0">
                <a:latin typeface="+mj-ea"/>
                <a:ea typeface="+mj-ea"/>
              </a:rPr>
              <a:t>)</a:t>
            </a:r>
            <a:endParaRPr lang="ko-KR" altLang="en-US" sz="30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2438" y="1771650"/>
            <a:ext cx="2617105" cy="26171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0552" y="1771651"/>
            <a:ext cx="2617105" cy="26171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01495" y="1771651"/>
            <a:ext cx="2617105" cy="261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2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64BF5-D24D-67F4-5737-50F147F9E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CFA6624-F231-41D0-6961-0647DFF07486}"/>
              </a:ext>
            </a:extLst>
          </p:cNvPr>
          <p:cNvSpPr txBox="1"/>
          <p:nvPr/>
        </p:nvSpPr>
        <p:spPr>
          <a:xfrm>
            <a:off x="3187656" y="194855"/>
            <a:ext cx="2768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+mj-ea"/>
                <a:ea typeface="+mj-ea"/>
              </a:rPr>
              <a:t>결과물</a:t>
            </a:r>
            <a:r>
              <a:rPr lang="en-US" altLang="ko-KR" sz="3000" b="1" dirty="0" smtClean="0">
                <a:latin typeface="+mj-ea"/>
                <a:ea typeface="+mj-ea"/>
              </a:rPr>
              <a:t>(</a:t>
            </a:r>
            <a:r>
              <a:rPr lang="ko-KR" altLang="en-US" sz="3000" b="1" dirty="0" smtClean="0">
                <a:latin typeface="+mj-ea"/>
                <a:ea typeface="+mj-ea"/>
              </a:rPr>
              <a:t>주차장</a:t>
            </a:r>
            <a:r>
              <a:rPr lang="en-US" altLang="ko-KR" sz="3000" b="1" dirty="0" smtClean="0">
                <a:latin typeface="+mj-ea"/>
                <a:ea typeface="+mj-ea"/>
              </a:rPr>
              <a:t>)</a:t>
            </a:r>
            <a:endParaRPr lang="ko-KR" altLang="en-US" sz="30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2" t="9371"/>
          <a:stretch/>
        </p:blipFill>
        <p:spPr>
          <a:xfrm rot="5400000">
            <a:off x="1557766" y="653500"/>
            <a:ext cx="5660824" cy="6381946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1451727" y="1282045"/>
            <a:ext cx="5948313" cy="1414022"/>
          </a:xfrm>
          <a:custGeom>
            <a:avLst/>
            <a:gdLst>
              <a:gd name="connsiteX0" fmla="*/ 1150070 w 5957740"/>
              <a:gd name="connsiteY0" fmla="*/ 0 h 1272619"/>
              <a:gd name="connsiteX1" fmla="*/ 0 w 5957740"/>
              <a:gd name="connsiteY1" fmla="*/ 1272619 h 1272619"/>
              <a:gd name="connsiteX2" fmla="*/ 5957740 w 5957740"/>
              <a:gd name="connsiteY2" fmla="*/ 1272619 h 1272619"/>
              <a:gd name="connsiteX3" fmla="*/ 5476973 w 5957740"/>
              <a:gd name="connsiteY3" fmla="*/ 56561 h 1272619"/>
              <a:gd name="connsiteX4" fmla="*/ 1150070 w 5957740"/>
              <a:gd name="connsiteY4" fmla="*/ 0 h 1272619"/>
              <a:gd name="connsiteX0" fmla="*/ 1150070 w 5948313"/>
              <a:gd name="connsiteY0" fmla="*/ 0 h 1414021"/>
              <a:gd name="connsiteX1" fmla="*/ 0 w 5948313"/>
              <a:gd name="connsiteY1" fmla="*/ 1272619 h 1414021"/>
              <a:gd name="connsiteX2" fmla="*/ 5948313 w 5948313"/>
              <a:gd name="connsiteY2" fmla="*/ 1414021 h 1414021"/>
              <a:gd name="connsiteX3" fmla="*/ 5476973 w 5948313"/>
              <a:gd name="connsiteY3" fmla="*/ 56561 h 1414021"/>
              <a:gd name="connsiteX4" fmla="*/ 1150070 w 5948313"/>
              <a:gd name="connsiteY4" fmla="*/ 0 h 141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8313" h="1414021">
                <a:moveTo>
                  <a:pt x="1150070" y="0"/>
                </a:moveTo>
                <a:lnTo>
                  <a:pt x="0" y="1272619"/>
                </a:lnTo>
                <a:lnTo>
                  <a:pt x="5948313" y="1414021"/>
                </a:lnTo>
                <a:lnTo>
                  <a:pt x="5476973" y="56561"/>
                </a:lnTo>
                <a:lnTo>
                  <a:pt x="1150070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C271A-21D6-83D7-BFF8-D63375CFB168}"/>
              </a:ext>
            </a:extLst>
          </p:cNvPr>
          <p:cNvSpPr txBox="1"/>
          <p:nvPr/>
        </p:nvSpPr>
        <p:spPr>
          <a:xfrm>
            <a:off x="4096428" y="1749078"/>
            <a:ext cx="1097741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+mj-ea"/>
                <a:ea typeface="+mj-ea"/>
              </a:rPr>
              <a:t>주차구간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006392" y="3163100"/>
            <a:ext cx="348792" cy="28794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9C271A-21D6-83D7-BFF8-D63375CFB168}"/>
              </a:ext>
            </a:extLst>
          </p:cNvPr>
          <p:cNvSpPr txBox="1"/>
          <p:nvPr/>
        </p:nvSpPr>
        <p:spPr>
          <a:xfrm>
            <a:off x="4277108" y="4346922"/>
            <a:ext cx="1097741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진입로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925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312BB-97AB-0DEE-1489-3E1790A0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FA6624-F231-41D0-6961-0647DFF07486}"/>
              </a:ext>
            </a:extLst>
          </p:cNvPr>
          <p:cNvSpPr txBox="1"/>
          <p:nvPr/>
        </p:nvSpPr>
        <p:spPr>
          <a:xfrm>
            <a:off x="3710234" y="19485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err="1" smtClean="0">
                <a:latin typeface="+mj-ea"/>
                <a:ea typeface="+mj-ea"/>
              </a:rPr>
              <a:t>작동영상</a:t>
            </a:r>
            <a:endParaRPr lang="ko-KR" altLang="en-US" sz="3000" b="1" dirty="0">
              <a:latin typeface="+mj-ea"/>
              <a:ea typeface="+mj-ea"/>
            </a:endParaRPr>
          </a:p>
        </p:txBody>
      </p:sp>
      <p:pic>
        <p:nvPicPr>
          <p:cNvPr id="4" name="KakaoTalk_20250808_0942058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1393" y="1497687"/>
            <a:ext cx="4468590" cy="4468590"/>
          </a:xfrm>
          <a:prstGeom prst="rect">
            <a:avLst/>
          </a:prstGeom>
        </p:spPr>
      </p:pic>
      <p:pic>
        <p:nvPicPr>
          <p:cNvPr id="5" name="KakaoTalk_20250808_09421302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33783" y="900794"/>
            <a:ext cx="2882892" cy="2882892"/>
          </a:xfrm>
          <a:prstGeom prst="rect">
            <a:avLst/>
          </a:prstGeom>
        </p:spPr>
      </p:pic>
      <p:pic>
        <p:nvPicPr>
          <p:cNvPr id="7" name="KakaoTalk_20250808_09422764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33782" y="3947593"/>
            <a:ext cx="2882893" cy="27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9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43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312BB-97AB-0DEE-1489-3E1790A0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FA6624-F231-41D0-6961-0647DFF07486}"/>
              </a:ext>
            </a:extLst>
          </p:cNvPr>
          <p:cNvSpPr txBox="1"/>
          <p:nvPr/>
        </p:nvSpPr>
        <p:spPr>
          <a:xfrm>
            <a:off x="3710234" y="19485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err="1" smtClean="0">
                <a:latin typeface="+mj-ea"/>
                <a:ea typeface="+mj-ea"/>
              </a:rPr>
              <a:t>작동영상</a:t>
            </a:r>
            <a:endParaRPr lang="ko-KR" altLang="en-US" sz="3000" b="1" dirty="0">
              <a:latin typeface="+mj-ea"/>
              <a:ea typeface="+mj-ea"/>
            </a:endParaRPr>
          </a:p>
        </p:txBody>
      </p:sp>
      <p:pic>
        <p:nvPicPr>
          <p:cNvPr id="3" name="KakaoTalk_20250808_0942038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5757" y="2365412"/>
            <a:ext cx="2485572" cy="2485572"/>
          </a:xfrm>
          <a:prstGeom prst="rect">
            <a:avLst/>
          </a:prstGeom>
        </p:spPr>
      </p:pic>
      <p:pic>
        <p:nvPicPr>
          <p:cNvPr id="2" name="KakaoTalk_20250808_09421451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92687" y="2365412"/>
            <a:ext cx="2513766" cy="2513766"/>
          </a:xfrm>
          <a:prstGeom prst="rect">
            <a:avLst/>
          </a:prstGeom>
        </p:spPr>
      </p:pic>
      <p:pic>
        <p:nvPicPr>
          <p:cNvPr id="4" name="KakaoTalk_20250808_09422090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15125" y="2365412"/>
            <a:ext cx="2513766" cy="25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2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59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AD62A8-73F6-11C7-02CB-02D6C51D507C}"/>
              </a:ext>
            </a:extLst>
          </p:cNvPr>
          <p:cNvSpPr txBox="1"/>
          <p:nvPr/>
        </p:nvSpPr>
        <p:spPr>
          <a:xfrm>
            <a:off x="3710234" y="19485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F0E8B-2431-5FDD-F209-BFFFF33A3D5C}"/>
              </a:ext>
            </a:extLst>
          </p:cNvPr>
          <p:cNvSpPr txBox="1"/>
          <p:nvPr/>
        </p:nvSpPr>
        <p:spPr>
          <a:xfrm>
            <a:off x="1595675" y="1175930"/>
            <a:ext cx="621997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b="1" dirty="0" smtClean="0">
                <a:highlight>
                  <a:srgbClr val="FFFF00"/>
                </a:highlight>
                <a:latin typeface="+mn-ea"/>
              </a:rPr>
              <a:t>1. </a:t>
            </a:r>
            <a:r>
              <a:rPr lang="ko-KR" altLang="en-US" sz="2400" b="1" dirty="0" smtClean="0">
                <a:highlight>
                  <a:srgbClr val="FFFF00"/>
                </a:highlight>
                <a:latin typeface="+mn-ea"/>
              </a:rPr>
              <a:t>주차공간 활용도 최적화</a:t>
            </a:r>
            <a:endParaRPr lang="en-US" altLang="ko-KR" sz="2400" b="1" dirty="0" smtClean="0">
              <a:highlight>
                <a:srgbClr val="FFFF00"/>
              </a:highlight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400" b="1" dirty="0" smtClean="0">
                <a:highlight>
                  <a:srgbClr val="FFFF00"/>
                </a:highlight>
                <a:latin typeface="+mn-ea"/>
              </a:rPr>
              <a:t>2. </a:t>
            </a:r>
            <a:r>
              <a:rPr lang="ko-KR" altLang="en-US" sz="2400" b="1" dirty="0" err="1" smtClean="0">
                <a:highlight>
                  <a:srgbClr val="FFFF00"/>
                </a:highlight>
                <a:latin typeface="+mn-ea"/>
              </a:rPr>
              <a:t>주차시간</a:t>
            </a:r>
            <a:r>
              <a:rPr lang="ko-KR" altLang="en-US" sz="2400" b="1" dirty="0" smtClean="0">
                <a:highlight>
                  <a:srgbClr val="FFFF00"/>
                </a:highlight>
                <a:latin typeface="+mn-ea"/>
              </a:rPr>
              <a:t> 단축</a:t>
            </a:r>
            <a:endParaRPr lang="en-US" altLang="ko-KR" sz="2400" b="1" dirty="0">
              <a:highlight>
                <a:srgbClr val="FFFF00"/>
              </a:highlight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400" b="1" dirty="0" smtClean="0">
                <a:highlight>
                  <a:srgbClr val="FFFF00"/>
                </a:highlight>
                <a:latin typeface="+mn-ea"/>
              </a:rPr>
              <a:t>3. </a:t>
            </a:r>
            <a:r>
              <a:rPr lang="ko-KR" altLang="en-US" sz="2400" b="1" dirty="0" smtClean="0">
                <a:highlight>
                  <a:srgbClr val="FFFF00"/>
                </a:highlight>
                <a:latin typeface="+mn-ea"/>
              </a:rPr>
              <a:t>비대면 결제 </a:t>
            </a:r>
            <a:endParaRPr lang="en-US" altLang="ko-KR" sz="2400" b="1" dirty="0" smtClean="0">
              <a:highlight>
                <a:srgbClr val="FFFF00"/>
              </a:highlight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400" b="1" dirty="0" smtClean="0">
                <a:highlight>
                  <a:srgbClr val="FFFF00"/>
                </a:highlight>
                <a:latin typeface="+mn-ea"/>
              </a:rPr>
              <a:t>4. </a:t>
            </a:r>
            <a:r>
              <a:rPr lang="ko-KR" altLang="en-US" sz="2400" b="1" dirty="0" smtClean="0">
                <a:highlight>
                  <a:srgbClr val="FFFF00"/>
                </a:highlight>
                <a:latin typeface="+mn-ea"/>
              </a:rPr>
              <a:t>불필요한 </a:t>
            </a:r>
            <a:r>
              <a:rPr lang="ko-KR" altLang="en-US" sz="2400" b="1" dirty="0" err="1" smtClean="0">
                <a:highlight>
                  <a:srgbClr val="FFFF00"/>
                </a:highlight>
                <a:latin typeface="+mn-ea"/>
              </a:rPr>
              <a:t>차량이동을</a:t>
            </a:r>
            <a:r>
              <a:rPr lang="ko-KR" altLang="en-US" sz="2400" b="1" dirty="0" smtClean="0">
                <a:highlight>
                  <a:srgbClr val="FFFF00"/>
                </a:highlight>
                <a:latin typeface="+mn-ea"/>
              </a:rPr>
              <a:t> 줄여 대기오염 감소</a:t>
            </a:r>
            <a:endParaRPr lang="en-US" altLang="ko-KR" sz="2400" b="1" dirty="0" smtClean="0">
              <a:highlight>
                <a:srgbClr val="FFFF00"/>
              </a:highlight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400" b="1" dirty="0">
                <a:highlight>
                  <a:srgbClr val="FFFF00"/>
                </a:highlight>
                <a:latin typeface="+mn-ea"/>
              </a:rPr>
              <a:t>5</a:t>
            </a:r>
            <a:r>
              <a:rPr lang="en-US" altLang="ko-KR" sz="2400" b="1" dirty="0" smtClean="0">
                <a:highlight>
                  <a:srgbClr val="FFFF00"/>
                </a:highlight>
                <a:latin typeface="+mn-ea"/>
              </a:rPr>
              <a:t>. </a:t>
            </a:r>
            <a:r>
              <a:rPr lang="ko-KR" altLang="en-US" sz="2400" b="1" dirty="0" smtClean="0">
                <a:highlight>
                  <a:srgbClr val="FFFF00"/>
                </a:highlight>
                <a:latin typeface="+mn-ea"/>
              </a:rPr>
              <a:t>실시간 </a:t>
            </a:r>
            <a:r>
              <a:rPr lang="ko-KR" altLang="en-US" sz="2400" b="1" dirty="0" err="1" smtClean="0">
                <a:highlight>
                  <a:srgbClr val="FFFF00"/>
                </a:highlight>
                <a:latin typeface="+mn-ea"/>
              </a:rPr>
              <a:t>수익분석</a:t>
            </a:r>
            <a:endParaRPr lang="ko-KR" altLang="en-US" sz="2400" b="1" dirty="0">
              <a:highlight>
                <a:srgbClr val="FFFF00"/>
              </a:highlight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7F961DD-1CAD-061A-7CBF-3CFDADB83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73502"/>
              </p:ext>
            </p:extLst>
          </p:nvPr>
        </p:nvGraphicFramePr>
        <p:xfrm>
          <a:off x="917201" y="6017405"/>
          <a:ext cx="27813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6562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2.</a:t>
                      </a:r>
                      <a:r>
                        <a:rPr lang="en-US" altLang="ko-KR" sz="20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 </a:t>
                      </a:r>
                      <a:r>
                        <a:rPr lang="ko-KR" altLang="en-US" sz="20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자동주차 </a:t>
                      </a:r>
                      <a:r>
                        <a:rPr lang="ko-KR" altLang="en-US" sz="2000" b="1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기능구현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7F961DD-1CAD-061A-7CBF-3CFDADB83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249468"/>
              </p:ext>
            </p:extLst>
          </p:nvPr>
        </p:nvGraphicFramePr>
        <p:xfrm>
          <a:off x="5274246" y="6013529"/>
          <a:ext cx="27813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6562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2. </a:t>
                      </a:r>
                      <a:r>
                        <a:rPr lang="ko-KR" altLang="en-US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주차장 기능 구현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64" y="3801878"/>
            <a:ext cx="2968664" cy="20551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73" y="3776271"/>
            <a:ext cx="3153609" cy="208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9C271A-21D6-83D7-BFF8-D63375CFB168}"/>
              </a:ext>
            </a:extLst>
          </p:cNvPr>
          <p:cNvSpPr txBox="1"/>
          <p:nvPr/>
        </p:nvSpPr>
        <p:spPr>
          <a:xfrm>
            <a:off x="3190857" y="194855"/>
            <a:ext cx="27622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+mj-ea"/>
                <a:ea typeface="+mj-ea"/>
              </a:rPr>
              <a:t>목표 구현 방향</a:t>
            </a:r>
            <a:endParaRPr lang="ko-KR" altLang="en-US" sz="3000" b="1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862271" y="964436"/>
            <a:ext cx="3090882" cy="2014434"/>
            <a:chOff x="1488249" y="964436"/>
            <a:chExt cx="3090882" cy="20144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8249" y="964436"/>
              <a:ext cx="3090882" cy="201443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3952" y="2445904"/>
              <a:ext cx="778053" cy="532966"/>
            </a:xfrm>
            <a:prstGeom prst="rect">
              <a:avLst/>
            </a:prstGeom>
          </p:spPr>
        </p:pic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7F961DD-1CAD-061A-7CBF-3CFDADB83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0652"/>
              </p:ext>
            </p:extLst>
          </p:nvPr>
        </p:nvGraphicFramePr>
        <p:xfrm>
          <a:off x="3017062" y="3082794"/>
          <a:ext cx="27813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6562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1. </a:t>
                      </a:r>
                      <a:r>
                        <a:rPr lang="ko-KR" altLang="en-US" sz="20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무선</a:t>
                      </a:r>
                      <a:r>
                        <a:rPr lang="ko-KR" altLang="en-US" sz="20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 </a:t>
                      </a:r>
                      <a:r>
                        <a:rPr lang="ko-KR" altLang="en-US" sz="2000" b="1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조종기능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7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7351"/>
            <a:ext cx="8229600" cy="3009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+mn-ea"/>
              </a:rPr>
              <a:t>1. </a:t>
            </a:r>
            <a:r>
              <a:rPr lang="ko-KR" altLang="en-US" sz="2200" b="1" dirty="0" smtClean="0">
                <a:highlight>
                  <a:srgbClr val="FFFF00"/>
                </a:highlight>
                <a:latin typeface="+mn-ea"/>
              </a:rPr>
              <a:t>구매한 부품 활용</a:t>
            </a:r>
            <a:endParaRPr lang="en-US" altLang="ko-KR" sz="2200" b="1" dirty="0" smtClean="0">
              <a:highlight>
                <a:srgbClr val="FFFF00"/>
              </a:highlight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 smtClean="0">
                <a:latin typeface="+mn-ea"/>
              </a:rPr>
              <a:t>   (</a:t>
            </a:r>
            <a:r>
              <a:rPr lang="ko-KR" altLang="en-US" sz="1600" b="1" dirty="0" smtClean="0">
                <a:latin typeface="+mn-ea"/>
              </a:rPr>
              <a:t> 원하는 조건에 맞춰 구매를 했지만 작동을 못 시키는 상황이 발생 </a:t>
            </a:r>
            <a:r>
              <a:rPr lang="en-US" altLang="ko-KR" sz="1600" b="1" dirty="0" smtClean="0">
                <a:latin typeface="+mn-ea"/>
              </a:rPr>
              <a:t>( </a:t>
            </a:r>
            <a:r>
              <a:rPr lang="ko-KR" altLang="en-US" sz="1600" b="1" dirty="0" smtClean="0">
                <a:latin typeface="+mn-ea"/>
              </a:rPr>
              <a:t>카메라</a:t>
            </a:r>
            <a:r>
              <a:rPr lang="en-US" altLang="ko-KR" sz="1600" b="1" dirty="0" smtClean="0">
                <a:latin typeface="+mn-ea"/>
              </a:rPr>
              <a:t>) </a:t>
            </a:r>
            <a:r>
              <a:rPr lang="ko-KR" altLang="en-US" sz="1600" b="1" dirty="0" smtClean="0">
                <a:latin typeface="+mn-ea"/>
              </a:rPr>
              <a:t> </a:t>
            </a: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2. </a:t>
            </a:r>
            <a:r>
              <a:rPr lang="ko-KR" altLang="en-US" sz="2200" b="1" dirty="0" smtClean="0">
                <a:highlight>
                  <a:srgbClr val="FFFF00"/>
                </a:highlight>
                <a:latin typeface="+mn-ea"/>
              </a:rPr>
              <a:t>원하는 동작이 나오기까지의 코드 수정</a:t>
            </a:r>
            <a:endParaRPr lang="en-US" altLang="ko-KR" sz="2200" b="1" dirty="0" smtClean="0">
              <a:highlight>
                <a:srgbClr val="FFFF00"/>
              </a:highlight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 smtClean="0">
                <a:latin typeface="+mn-ea"/>
              </a:rPr>
              <a:t>    (</a:t>
            </a:r>
            <a:r>
              <a:rPr lang="ko-KR" altLang="en-US" sz="1600" b="1" dirty="0" smtClean="0">
                <a:latin typeface="+mn-ea"/>
              </a:rPr>
              <a:t>원인분석 하는 시간이 오래 걸림</a:t>
            </a:r>
            <a:r>
              <a:rPr lang="en-US" altLang="ko-KR" sz="1600" b="1" dirty="0" smtClean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 smtClean="0">
                <a:latin typeface="+mn-ea"/>
              </a:rPr>
              <a:t>3. </a:t>
            </a:r>
            <a:r>
              <a:rPr lang="ko-KR" altLang="en-US" sz="2200" b="1" dirty="0" smtClean="0">
                <a:highlight>
                  <a:srgbClr val="FFFF00"/>
                </a:highlight>
                <a:latin typeface="+mn-ea"/>
              </a:rPr>
              <a:t>코드제작만이 아닌 자동차의 구동방식</a:t>
            </a:r>
            <a:r>
              <a:rPr lang="en-US" altLang="ko-KR" sz="2200" b="1" dirty="0" smtClean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2200" b="1" dirty="0" smtClean="0">
                <a:highlight>
                  <a:srgbClr val="FFFF00"/>
                </a:highlight>
                <a:latin typeface="+mn-ea"/>
              </a:rPr>
              <a:t>베터리 출력 확인</a:t>
            </a:r>
            <a:endParaRPr lang="en-US" altLang="ko-KR" sz="1600" b="1" dirty="0" smtClean="0">
              <a:highlight>
                <a:srgbClr val="FFFF00"/>
              </a:highlight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 smtClean="0">
                <a:latin typeface="+mn-ea"/>
              </a:rPr>
              <a:t> 	(</a:t>
            </a:r>
            <a:r>
              <a:rPr lang="ko-KR" altLang="en-US" sz="1600" b="1" dirty="0" smtClean="0">
                <a:latin typeface="+mn-ea"/>
              </a:rPr>
              <a:t>베터리의 전력으로만 구동되어 출력의 변화로 </a:t>
            </a:r>
            <a:r>
              <a:rPr lang="ko-KR" altLang="en-US" sz="1600" b="1" dirty="0" err="1" smtClean="0">
                <a:latin typeface="+mn-ea"/>
              </a:rPr>
              <a:t>원하는동작이</a:t>
            </a:r>
            <a:r>
              <a:rPr lang="ko-KR" altLang="en-US" sz="1600" b="1" dirty="0" smtClean="0">
                <a:latin typeface="+mn-ea"/>
              </a:rPr>
              <a:t> 달라짐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6" name="모서리가 둥근 직사각형 17">
            <a:extLst>
              <a:ext uri="{FF2B5EF4-FFF2-40B4-BE49-F238E27FC236}">
                <a16:creationId xmlns:a16="http://schemas.microsoft.com/office/drawing/2014/main" id="{BD396885-AA23-7B79-A68B-3B46465C8C24}"/>
              </a:ext>
            </a:extLst>
          </p:cNvPr>
          <p:cNvSpPr/>
          <p:nvPr/>
        </p:nvSpPr>
        <p:spPr>
          <a:xfrm>
            <a:off x="1100137" y="5353048"/>
            <a:ext cx="7128097" cy="96871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경험부족으로 인한 실패</a:t>
            </a: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실행도 중요하지만 계획의 단계가 중요하다는 것을 느낌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46CD3-709B-B487-7CE4-9598196CA81D}"/>
              </a:ext>
            </a:extLst>
          </p:cNvPr>
          <p:cNvSpPr txBox="1"/>
          <p:nvPr/>
        </p:nvSpPr>
        <p:spPr>
          <a:xfrm>
            <a:off x="3275021" y="194855"/>
            <a:ext cx="25939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한계점</a:t>
            </a:r>
            <a:r>
              <a:rPr lang="en-US" altLang="ko-KR" sz="3000" b="1" dirty="0">
                <a:latin typeface="+mj-ea"/>
                <a:ea typeface="+mj-ea"/>
              </a:rPr>
              <a:t>,</a:t>
            </a:r>
            <a:r>
              <a:rPr lang="ko-KR" altLang="en-US" sz="3000" b="1" dirty="0">
                <a:latin typeface="+mj-ea"/>
                <a:ea typeface="+mj-ea"/>
              </a:rPr>
              <a:t>문제점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6D682-0D30-DBA7-D4F8-63117E93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557BB0-D214-EBE4-0867-9DD9D9531D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80376-ABE0-8261-D2D4-88B24E46CAFB}"/>
              </a:ext>
            </a:extLst>
          </p:cNvPr>
          <p:cNvSpPr txBox="1"/>
          <p:nvPr/>
        </p:nvSpPr>
        <p:spPr>
          <a:xfrm>
            <a:off x="3271517" y="6436178"/>
            <a:ext cx="2884123" cy="10125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엔딩 크레딧 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Open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CV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 제작한 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짧은 영상 입니다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김대근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 algn="ctr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 algn="ctr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이상택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황영훈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성재현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김도경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255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5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5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91" y="1720850"/>
            <a:ext cx="2077445" cy="379889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D9BD4-756F-AFA6-266C-1C108B3A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157419"/>
              </p:ext>
            </p:extLst>
          </p:nvPr>
        </p:nvGraphicFramePr>
        <p:xfrm>
          <a:off x="1227326" y="1050220"/>
          <a:ext cx="65722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0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388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1. </a:t>
                      </a:r>
                      <a:r>
                        <a:rPr lang="ko-KR" altLang="en-US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무선 조종 기능</a:t>
                      </a:r>
                      <a:endParaRPr lang="ko-KR" altLang="en-US" sz="28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49C271A-21D6-83D7-BFF8-D63375CFB168}"/>
              </a:ext>
            </a:extLst>
          </p:cNvPr>
          <p:cNvSpPr txBox="1"/>
          <p:nvPr/>
        </p:nvSpPr>
        <p:spPr>
          <a:xfrm>
            <a:off x="3642904" y="194855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+mj-ea"/>
                <a:ea typeface="+mj-ea"/>
              </a:rPr>
              <a:t>구현 설명</a:t>
            </a:r>
            <a:endParaRPr lang="ko-KR" altLang="en-US" sz="3000" b="1" dirty="0"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58518" y="1845199"/>
            <a:ext cx="3130567" cy="4461333"/>
            <a:chOff x="5021954" y="2341260"/>
            <a:chExt cx="2654230" cy="3782511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5611" y="3081384"/>
              <a:ext cx="1097118" cy="2321643"/>
            </a:xfrm>
            <a:prstGeom prst="rect">
              <a:avLst/>
            </a:prstGeom>
          </p:spPr>
        </p:pic>
        <p:sp>
          <p:nvSpPr>
            <p:cNvPr id="49" name="오른쪽 화살표 48"/>
            <p:cNvSpPr/>
            <p:nvPr/>
          </p:nvSpPr>
          <p:spPr>
            <a:xfrm>
              <a:off x="7092324" y="3953003"/>
              <a:ext cx="583860" cy="28920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오른쪽 화살표 49"/>
            <p:cNvSpPr/>
            <p:nvPr/>
          </p:nvSpPr>
          <p:spPr>
            <a:xfrm rot="10800000">
              <a:off x="5021954" y="3953003"/>
              <a:ext cx="583860" cy="28920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5373833" y="5436216"/>
              <a:ext cx="1863092" cy="687555"/>
              <a:chOff x="6199278" y="5436216"/>
              <a:chExt cx="1863092" cy="687555"/>
            </a:xfrm>
          </p:grpSpPr>
          <p:sp>
            <p:nvSpPr>
              <p:cNvPr id="48" name="오른쪽 화살표 47"/>
              <p:cNvSpPr/>
              <p:nvPr/>
            </p:nvSpPr>
            <p:spPr>
              <a:xfrm rot="5400000">
                <a:off x="6803835" y="5687240"/>
                <a:ext cx="583860" cy="28920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오른쪽 화살표 50"/>
              <p:cNvSpPr/>
              <p:nvPr/>
            </p:nvSpPr>
            <p:spPr>
              <a:xfrm rot="3600000">
                <a:off x="7625839" y="5583545"/>
                <a:ext cx="583860" cy="28920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오른쪽 화살표 51"/>
              <p:cNvSpPr/>
              <p:nvPr/>
            </p:nvSpPr>
            <p:spPr>
              <a:xfrm rot="7200000">
                <a:off x="6051949" y="5583545"/>
                <a:ext cx="583860" cy="28920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 rot="10800000">
              <a:off x="5338774" y="2341260"/>
              <a:ext cx="1863092" cy="687555"/>
              <a:chOff x="6199278" y="5436216"/>
              <a:chExt cx="1863092" cy="687555"/>
            </a:xfrm>
          </p:grpSpPr>
          <p:sp>
            <p:nvSpPr>
              <p:cNvPr id="56" name="오른쪽 화살표 55"/>
              <p:cNvSpPr/>
              <p:nvPr/>
            </p:nvSpPr>
            <p:spPr>
              <a:xfrm rot="5400000">
                <a:off x="6803835" y="5687240"/>
                <a:ext cx="583860" cy="28920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 rot="3600000">
                <a:off x="7625839" y="5583545"/>
                <a:ext cx="583860" cy="28920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오른쪽 화살표 59"/>
              <p:cNvSpPr/>
              <p:nvPr/>
            </p:nvSpPr>
            <p:spPr>
              <a:xfrm rot="7200000">
                <a:off x="6051949" y="5583545"/>
                <a:ext cx="583860" cy="28920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1658822" y="5702953"/>
            <a:ext cx="2656004" cy="654304"/>
            <a:chOff x="1915794" y="5712198"/>
            <a:chExt cx="2941471" cy="72462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620802" y="5712198"/>
              <a:ext cx="703825" cy="70382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3371" y="5752179"/>
              <a:ext cx="634391" cy="623862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15794" y="5817462"/>
              <a:ext cx="681913" cy="49329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7314" y="5794844"/>
              <a:ext cx="559951" cy="641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84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49C271A-21D6-83D7-BFF8-D63375CFB168}"/>
              </a:ext>
            </a:extLst>
          </p:cNvPr>
          <p:cNvSpPr txBox="1"/>
          <p:nvPr/>
        </p:nvSpPr>
        <p:spPr>
          <a:xfrm>
            <a:off x="3642904" y="194855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+mj-ea"/>
                <a:ea typeface="+mj-ea"/>
              </a:rPr>
              <a:t>구현 설명</a:t>
            </a:r>
            <a:endParaRPr lang="ko-KR" altLang="en-US" sz="3000" b="1" dirty="0">
              <a:latin typeface="+mj-ea"/>
              <a:ea typeface="+mj-ea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C0D9BD4-756F-AFA6-266C-1C108B3A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94424"/>
              </p:ext>
            </p:extLst>
          </p:nvPr>
        </p:nvGraphicFramePr>
        <p:xfrm>
          <a:off x="1227326" y="1050220"/>
          <a:ext cx="65722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0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388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2.</a:t>
                      </a:r>
                      <a:r>
                        <a:rPr lang="ko-KR" altLang="en-US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자동 </a:t>
                      </a:r>
                      <a:r>
                        <a:rPr lang="ko-KR" altLang="en-US" sz="2800" b="1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주차기능</a:t>
                      </a:r>
                      <a:endParaRPr lang="ko-KR" altLang="en-US" sz="28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5007989" y="1841466"/>
            <a:ext cx="3163995" cy="2078022"/>
            <a:chOff x="4732535" y="1841466"/>
            <a:chExt cx="3163995" cy="207802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2535" y="1841466"/>
              <a:ext cx="3163995" cy="20780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9C271A-21D6-83D7-BFF8-D63375CFB168}"/>
                </a:ext>
              </a:extLst>
            </p:cNvPr>
            <p:cNvSpPr txBox="1"/>
            <p:nvPr/>
          </p:nvSpPr>
          <p:spPr>
            <a:xfrm>
              <a:off x="4732535" y="3580934"/>
              <a:ext cx="1050484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+mj-ea"/>
                  <a:ea typeface="+mj-ea"/>
                </a:rPr>
                <a:t>1. </a:t>
              </a:r>
              <a:r>
                <a:rPr lang="ko-KR" altLang="en-US" sz="1600" b="1" dirty="0" smtClean="0">
                  <a:latin typeface="+mj-ea"/>
                  <a:ea typeface="+mj-ea"/>
                </a:rPr>
                <a:t>자율</a:t>
              </a:r>
              <a:endParaRPr lang="ko-KR" altLang="en-US" sz="1600" b="1" dirty="0">
                <a:latin typeface="+mj-ea"/>
                <a:ea typeface="+mj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031207" y="4411744"/>
            <a:ext cx="3140777" cy="2038571"/>
            <a:chOff x="4802607" y="4411744"/>
            <a:chExt cx="3140777" cy="20385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2607" y="4411744"/>
              <a:ext cx="3140777" cy="20385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9C271A-21D6-83D7-BFF8-D63375CFB168}"/>
                </a:ext>
              </a:extLst>
            </p:cNvPr>
            <p:cNvSpPr txBox="1"/>
            <p:nvPr/>
          </p:nvSpPr>
          <p:spPr>
            <a:xfrm>
              <a:off x="4802607" y="6111761"/>
              <a:ext cx="1050484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+mj-ea"/>
                  <a:ea typeface="+mj-ea"/>
                </a:rPr>
                <a:t>2. </a:t>
              </a:r>
              <a:r>
                <a:rPr lang="ko-KR" altLang="en-US" sz="1600" b="1" dirty="0" err="1" smtClean="0">
                  <a:latin typeface="+mj-ea"/>
                  <a:ea typeface="+mj-ea"/>
                </a:rPr>
                <a:t>반자율</a:t>
              </a:r>
              <a:endParaRPr lang="ko-KR" altLang="en-US" sz="1600" b="1" dirty="0"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326" y="2579694"/>
            <a:ext cx="3296947" cy="267463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602927" y="5470849"/>
            <a:ext cx="2656004" cy="654304"/>
            <a:chOff x="1915794" y="5712198"/>
            <a:chExt cx="2941471" cy="724628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2620802" y="5712198"/>
              <a:ext cx="703825" cy="70382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3371" y="5752179"/>
              <a:ext cx="634391" cy="62386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15794" y="5817462"/>
              <a:ext cx="681913" cy="493299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7314" y="5794844"/>
              <a:ext cx="559951" cy="641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03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" b="15024"/>
          <a:stretch/>
        </p:blipFill>
        <p:spPr>
          <a:xfrm>
            <a:off x="748477" y="1857375"/>
            <a:ext cx="7437417" cy="45148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9C271A-21D6-83D7-BFF8-D63375CFB168}"/>
              </a:ext>
            </a:extLst>
          </p:cNvPr>
          <p:cNvSpPr txBox="1"/>
          <p:nvPr/>
        </p:nvSpPr>
        <p:spPr>
          <a:xfrm>
            <a:off x="3642904" y="194855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latin typeface="+mj-ea"/>
                <a:ea typeface="+mj-ea"/>
              </a:rPr>
              <a:t>구현 설명</a:t>
            </a:r>
            <a:endParaRPr lang="ko-KR" altLang="en-US" sz="3000" b="1" dirty="0">
              <a:latin typeface="+mj-ea"/>
              <a:ea typeface="+mj-ea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C0D9BD4-756F-AFA6-266C-1C108B3A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92263"/>
              </p:ext>
            </p:extLst>
          </p:nvPr>
        </p:nvGraphicFramePr>
        <p:xfrm>
          <a:off x="1227326" y="1050220"/>
          <a:ext cx="65722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0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388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3. </a:t>
                      </a:r>
                      <a:r>
                        <a:rPr lang="ko-KR" altLang="en-US" sz="28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주차장 기능</a:t>
                      </a:r>
                      <a:endParaRPr lang="ko-KR" altLang="en-US" sz="28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2671316" y="3619500"/>
            <a:ext cx="1990725" cy="199072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461976" y="1797912"/>
            <a:ext cx="1990725" cy="199072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C271A-21D6-83D7-BFF8-D63375CFB168}"/>
              </a:ext>
            </a:extLst>
          </p:cNvPr>
          <p:cNvSpPr txBox="1"/>
          <p:nvPr/>
        </p:nvSpPr>
        <p:spPr>
          <a:xfrm>
            <a:off x="6431896" y="1953481"/>
            <a:ext cx="1050484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latin typeface="+mj-ea"/>
                <a:ea typeface="+mj-ea"/>
              </a:rPr>
              <a:t>주차상태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latin typeface="+mj-ea"/>
                <a:ea typeface="+mj-ea"/>
              </a:rPr>
              <a:t>LED </a:t>
            </a:r>
            <a:r>
              <a:rPr lang="ko-KR" altLang="en-US" sz="1600" b="1" dirty="0" smtClean="0">
                <a:latin typeface="+mj-ea"/>
                <a:ea typeface="+mj-ea"/>
              </a:rPr>
              <a:t>표현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9C271A-21D6-83D7-BFF8-D63375CFB168}"/>
              </a:ext>
            </a:extLst>
          </p:cNvPr>
          <p:cNvSpPr txBox="1"/>
          <p:nvPr/>
        </p:nvSpPr>
        <p:spPr>
          <a:xfrm>
            <a:off x="834755" y="5406449"/>
            <a:ext cx="226694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j-ea"/>
                <a:ea typeface="+mj-ea"/>
              </a:rPr>
              <a:t>1. </a:t>
            </a:r>
            <a:r>
              <a:rPr lang="ko-KR" altLang="en-US" sz="1600" b="1" dirty="0" err="1" smtClean="0">
                <a:latin typeface="+mj-ea"/>
                <a:ea typeface="+mj-ea"/>
              </a:rPr>
              <a:t>요즘정산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 smtClean="0">
                <a:latin typeface="+mj-ea"/>
                <a:ea typeface="+mj-ea"/>
              </a:rPr>
              <a:t>2. </a:t>
            </a:r>
            <a:r>
              <a:rPr lang="ko-KR" altLang="en-US" sz="1600" b="1" dirty="0" smtClean="0">
                <a:latin typeface="+mj-ea"/>
                <a:ea typeface="+mj-ea"/>
              </a:rPr>
              <a:t>입</a:t>
            </a:r>
            <a:r>
              <a:rPr lang="en-US" altLang="ko-KR" sz="1600" b="1" dirty="0" smtClean="0">
                <a:latin typeface="+mj-ea"/>
                <a:ea typeface="+mj-ea"/>
              </a:rPr>
              <a:t>, </a:t>
            </a:r>
            <a:r>
              <a:rPr lang="ko-KR" altLang="en-US" sz="1600" b="1" dirty="0" err="1" smtClean="0">
                <a:latin typeface="+mj-ea"/>
                <a:ea typeface="+mj-ea"/>
              </a:rPr>
              <a:t>출차</a:t>
            </a:r>
            <a:r>
              <a:rPr lang="ko-KR" altLang="en-US" sz="1600" b="1" dirty="0" smtClean="0">
                <a:latin typeface="+mj-ea"/>
                <a:ea typeface="+mj-ea"/>
              </a:rPr>
              <a:t> 시간 </a:t>
            </a:r>
            <a:r>
              <a:rPr lang="ko-KR" altLang="en-US" sz="1600" b="1" dirty="0">
                <a:latin typeface="+mj-ea"/>
                <a:ea typeface="+mj-ea"/>
              </a:rPr>
              <a:t>계</a:t>
            </a:r>
            <a:r>
              <a:rPr lang="ko-KR" altLang="en-US" sz="1600" b="1" dirty="0" smtClean="0">
                <a:latin typeface="+mj-ea"/>
                <a:ea typeface="+mj-ea"/>
              </a:rPr>
              <a:t>산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24" y="1925567"/>
            <a:ext cx="295975" cy="83820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5256878" y="5589122"/>
            <a:ext cx="2656004" cy="654304"/>
            <a:chOff x="1915794" y="5712198"/>
            <a:chExt cx="2941471" cy="72462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620802" y="5712198"/>
              <a:ext cx="703825" cy="70382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3371" y="5752179"/>
              <a:ext cx="634391" cy="62386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15794" y="5817462"/>
              <a:ext cx="681913" cy="49329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7314" y="5794844"/>
              <a:ext cx="559951" cy="641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569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492888"/>
              </p:ext>
            </p:extLst>
          </p:nvPr>
        </p:nvGraphicFramePr>
        <p:xfrm>
          <a:off x="680027" y="1396998"/>
          <a:ext cx="7839076" cy="4822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769">
                  <a:extLst>
                    <a:ext uri="{9D8B030D-6E8A-4147-A177-3AD203B41FA5}">
                      <a16:colId xmlns:a16="http://schemas.microsoft.com/office/drawing/2014/main" val="3025609444"/>
                    </a:ext>
                  </a:extLst>
                </a:gridCol>
                <a:gridCol w="1959769">
                  <a:extLst>
                    <a:ext uri="{9D8B030D-6E8A-4147-A177-3AD203B41FA5}">
                      <a16:colId xmlns:a16="http://schemas.microsoft.com/office/drawing/2014/main" val="1256521842"/>
                    </a:ext>
                  </a:extLst>
                </a:gridCol>
                <a:gridCol w="1959769">
                  <a:extLst>
                    <a:ext uri="{9D8B030D-6E8A-4147-A177-3AD203B41FA5}">
                      <a16:colId xmlns:a16="http://schemas.microsoft.com/office/drawing/2014/main" val="764175093"/>
                    </a:ext>
                  </a:extLst>
                </a:gridCol>
                <a:gridCol w="1959769">
                  <a:extLst>
                    <a:ext uri="{9D8B030D-6E8A-4147-A177-3AD203B41FA5}">
                      <a16:colId xmlns:a16="http://schemas.microsoft.com/office/drawing/2014/main" val="297401432"/>
                    </a:ext>
                  </a:extLst>
                </a:gridCol>
              </a:tblGrid>
              <a:tr h="2411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1. L298N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모터 드라이버 모듈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2. HC-SR04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초음파 센서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3. ESP32 CAM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보드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+ OV2640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카메라 모듈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4. HC-06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블루투스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52813"/>
                  </a:ext>
                </a:extLst>
              </a:tr>
              <a:tr h="2411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서보모터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아두이노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RC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카 프레임 키트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4WD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우노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R3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호환 보드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CH340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6778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49C271A-21D6-83D7-BFF8-D63375CFB168}"/>
              </a:ext>
            </a:extLst>
          </p:cNvPr>
          <p:cNvSpPr txBox="1"/>
          <p:nvPr/>
        </p:nvSpPr>
        <p:spPr>
          <a:xfrm>
            <a:off x="3325511" y="19485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하드웨어구성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91358" y="2318806"/>
            <a:ext cx="1456270" cy="1432958"/>
          </a:xfrm>
          <a:prstGeom prst="rect">
            <a:avLst/>
          </a:prstGeom>
          <a:ln w="28575">
            <a:noFill/>
          </a:ln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95" y="2257817"/>
            <a:ext cx="1456270" cy="1432958"/>
          </a:xfrm>
          <a:prstGeom prst="rect">
            <a:avLst/>
          </a:prstGeom>
          <a:ln w="28575">
            <a:noFill/>
          </a:ln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20424" y="2287272"/>
            <a:ext cx="1480377" cy="1464492"/>
          </a:xfrm>
          <a:prstGeom prst="rect">
            <a:avLst/>
          </a:prstGeom>
          <a:ln w="28575">
            <a:noFill/>
          </a:ln>
        </p:spPr>
      </p:pic>
      <p:pic>
        <p:nvPicPr>
          <p:cNvPr id="23" name="그림 2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82" y="2205587"/>
            <a:ext cx="1566598" cy="1537417"/>
          </a:xfrm>
          <a:prstGeom prst="rect">
            <a:avLst/>
          </a:prstGeom>
          <a:ln w="28575">
            <a:noFill/>
          </a:ln>
        </p:spPr>
      </p:pic>
      <p:pic>
        <p:nvPicPr>
          <p:cNvPr id="24" name="그림 23"/>
          <p:cNvPicPr preferRelativeResize="0">
            <a:picLocks/>
          </p:cNvPicPr>
          <p:nvPr/>
        </p:nvPicPr>
        <p:blipFill rotWithShape="1">
          <a:blip r:embed="rId6"/>
          <a:srcRect b="26062"/>
          <a:stretch/>
        </p:blipFill>
        <p:spPr>
          <a:xfrm>
            <a:off x="794209" y="4792315"/>
            <a:ext cx="1738372" cy="1268180"/>
          </a:xfrm>
          <a:prstGeom prst="rect">
            <a:avLst/>
          </a:prstGeom>
          <a:ln w="28575">
            <a:noFill/>
          </a:ln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877788" y="4643294"/>
            <a:ext cx="1507469" cy="1487360"/>
          </a:xfrm>
          <a:prstGeom prst="rect">
            <a:avLst/>
          </a:prstGeom>
          <a:ln w="28575">
            <a:noFill/>
          </a:ln>
        </p:spPr>
      </p:pic>
      <p:pic>
        <p:nvPicPr>
          <p:cNvPr id="33" name="그림 32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797308" y="4549583"/>
            <a:ext cx="1503493" cy="1487361"/>
          </a:xfrm>
          <a:prstGeom prst="rect">
            <a:avLst/>
          </a:prstGeom>
          <a:ln w="28575">
            <a:noFill/>
          </a:ln>
        </p:spPr>
      </p:pic>
      <p:pic>
        <p:nvPicPr>
          <p:cNvPr id="34" name="그림 33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24900" y="4581120"/>
            <a:ext cx="1507454" cy="147937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4396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16159"/>
              </p:ext>
            </p:extLst>
          </p:nvPr>
        </p:nvGraphicFramePr>
        <p:xfrm>
          <a:off x="1524000" y="1397000"/>
          <a:ext cx="6096000" cy="4479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0428483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92245917"/>
                    </a:ext>
                  </a:extLst>
                </a:gridCol>
              </a:tblGrid>
              <a:tr h="149330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라즈베리</a:t>
                      </a:r>
                      <a:r>
                        <a:rPr lang="ko-KR" altLang="en-US" sz="24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파이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359744"/>
                  </a:ext>
                </a:extLst>
              </a:tr>
              <a:tr h="149330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아두이노</a:t>
                      </a: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우노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287570"/>
                  </a:ext>
                </a:extLst>
              </a:tr>
              <a:tr h="149330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엡</a:t>
                      </a:r>
                      <a:r>
                        <a:rPr lang="ko-KR" altLang="en-US" sz="24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400" b="1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인벤터</a:t>
                      </a:r>
                      <a:r>
                        <a:rPr lang="ko-KR" altLang="en-US" sz="24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0171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65" y="4702856"/>
            <a:ext cx="1905000" cy="781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83" y="3093840"/>
            <a:ext cx="1577364" cy="1086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29E0F-5C2A-7E91-B769-0F24E041A448}"/>
              </a:ext>
            </a:extLst>
          </p:cNvPr>
          <p:cNvSpPr txBox="1"/>
          <p:nvPr/>
        </p:nvSpPr>
        <p:spPr>
          <a:xfrm>
            <a:off x="3065825" y="194855"/>
            <a:ext cx="30123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소프트웨어 구성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38" y="1615353"/>
            <a:ext cx="2698734" cy="9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1760E-AA49-970C-1479-C8C755E5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7">
            <a:extLst>
              <a:ext uri="{FF2B5EF4-FFF2-40B4-BE49-F238E27FC236}">
                <a16:creationId xmlns:a16="http://schemas.microsoft.com/office/drawing/2014/main" id="{486E2E16-2DE1-1454-68AB-18A9969CBF8D}"/>
              </a:ext>
            </a:extLst>
          </p:cNvPr>
          <p:cNvSpPr/>
          <p:nvPr/>
        </p:nvSpPr>
        <p:spPr>
          <a:xfrm>
            <a:off x="1135761" y="3085661"/>
            <a:ext cx="1485374" cy="738664"/>
          </a:xfrm>
          <a:prstGeom prst="roundRect">
            <a:avLst/>
          </a:prstGeom>
          <a:solidFill>
            <a:srgbClr val="92D050"/>
          </a:solidFill>
          <a:ln w="57150">
            <a:noFill/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구현 가능 부품 선정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493D5899-5DA7-8588-AE3E-0DB65BC39FC2}"/>
              </a:ext>
            </a:extLst>
          </p:cNvPr>
          <p:cNvSpPr/>
          <p:nvPr/>
        </p:nvSpPr>
        <p:spPr>
          <a:xfrm>
            <a:off x="3373733" y="3085661"/>
            <a:ext cx="1775342" cy="738664"/>
          </a:xfrm>
          <a:prstGeom prst="roundRect">
            <a:avLst/>
          </a:prstGeom>
          <a:solidFill>
            <a:srgbClr val="92D050"/>
          </a:solidFill>
          <a:ln w="57150">
            <a:noFill/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코드작성</a:t>
            </a:r>
          </a:p>
        </p:txBody>
      </p:sp>
      <p:sp>
        <p:nvSpPr>
          <p:cNvPr id="9" name="모서리가 둥근 직사각형 17">
            <a:extLst>
              <a:ext uri="{FF2B5EF4-FFF2-40B4-BE49-F238E27FC236}">
                <a16:creationId xmlns:a16="http://schemas.microsoft.com/office/drawing/2014/main" id="{1A21F9D5-D93A-6584-236A-4389B178A314}"/>
              </a:ext>
            </a:extLst>
          </p:cNvPr>
          <p:cNvSpPr/>
          <p:nvPr/>
        </p:nvSpPr>
        <p:spPr>
          <a:xfrm>
            <a:off x="5913098" y="3085661"/>
            <a:ext cx="2275005" cy="7386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구상도면</a:t>
            </a:r>
          </a:p>
        </p:txBody>
      </p:sp>
      <p:sp>
        <p:nvSpPr>
          <p:cNvPr id="11" name="오른쪽 화살표 19">
            <a:extLst>
              <a:ext uri="{FF2B5EF4-FFF2-40B4-BE49-F238E27FC236}">
                <a16:creationId xmlns:a16="http://schemas.microsoft.com/office/drawing/2014/main" id="{8584A0A0-A575-1FA9-935F-71641EA494D2}"/>
              </a:ext>
            </a:extLst>
          </p:cNvPr>
          <p:cNvSpPr/>
          <p:nvPr/>
        </p:nvSpPr>
        <p:spPr>
          <a:xfrm>
            <a:off x="2789443" y="3264417"/>
            <a:ext cx="444856" cy="39626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7">
            <a:extLst>
              <a:ext uri="{FF2B5EF4-FFF2-40B4-BE49-F238E27FC236}">
                <a16:creationId xmlns:a16="http://schemas.microsoft.com/office/drawing/2014/main" id="{B9FD3B4A-1D40-C060-0D1A-2AEB718D9FB4}"/>
              </a:ext>
            </a:extLst>
          </p:cNvPr>
          <p:cNvSpPr/>
          <p:nvPr/>
        </p:nvSpPr>
        <p:spPr>
          <a:xfrm>
            <a:off x="874287" y="5164720"/>
            <a:ext cx="1485374" cy="7386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자재발주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79F9CF67-E030-D694-B71C-A3F79D763CF3}"/>
              </a:ext>
            </a:extLst>
          </p:cNvPr>
          <p:cNvSpPr/>
          <p:nvPr/>
        </p:nvSpPr>
        <p:spPr>
          <a:xfrm>
            <a:off x="5674973" y="5164720"/>
            <a:ext cx="2275005" cy="738664"/>
          </a:xfrm>
          <a:prstGeom prst="roundRect">
            <a:avLst/>
          </a:prstGeom>
          <a:solidFill>
            <a:srgbClr val="92D050"/>
          </a:solidFill>
          <a:ln w="57150">
            <a:noFill/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결과물 테스트</a:t>
            </a:r>
          </a:p>
        </p:txBody>
      </p:sp>
      <p:sp>
        <p:nvSpPr>
          <p:cNvPr id="18" name="오른쪽 화살표 19">
            <a:extLst>
              <a:ext uri="{FF2B5EF4-FFF2-40B4-BE49-F238E27FC236}">
                <a16:creationId xmlns:a16="http://schemas.microsoft.com/office/drawing/2014/main" id="{FCD506BE-CEB0-6BD6-A2CA-4D9EF06E7795}"/>
              </a:ext>
            </a:extLst>
          </p:cNvPr>
          <p:cNvSpPr/>
          <p:nvPr/>
        </p:nvSpPr>
        <p:spPr>
          <a:xfrm>
            <a:off x="2544810" y="5353165"/>
            <a:ext cx="444856" cy="39626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7">
            <a:extLst>
              <a:ext uri="{FF2B5EF4-FFF2-40B4-BE49-F238E27FC236}">
                <a16:creationId xmlns:a16="http://schemas.microsoft.com/office/drawing/2014/main" id="{016A2232-D658-A975-C2D9-C925F4D74995}"/>
              </a:ext>
            </a:extLst>
          </p:cNvPr>
          <p:cNvSpPr/>
          <p:nvPr/>
        </p:nvSpPr>
        <p:spPr>
          <a:xfrm>
            <a:off x="3153269" y="5149694"/>
            <a:ext cx="1775342" cy="7386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제작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694956-B39F-5AC5-E628-F62E6B0BA867}"/>
              </a:ext>
            </a:extLst>
          </p:cNvPr>
          <p:cNvSpPr txBox="1"/>
          <p:nvPr/>
        </p:nvSpPr>
        <p:spPr>
          <a:xfrm>
            <a:off x="3710232" y="19485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작업순서</a:t>
            </a:r>
          </a:p>
        </p:txBody>
      </p:sp>
      <p:sp>
        <p:nvSpPr>
          <p:cNvPr id="23" name="오른쪽 화살표 19">
            <a:extLst>
              <a:ext uri="{FF2B5EF4-FFF2-40B4-BE49-F238E27FC236}">
                <a16:creationId xmlns:a16="http://schemas.microsoft.com/office/drawing/2014/main" id="{DBDB193A-4E6C-F370-9FDB-F9F95A5EAEEA}"/>
              </a:ext>
            </a:extLst>
          </p:cNvPr>
          <p:cNvSpPr/>
          <p:nvPr/>
        </p:nvSpPr>
        <p:spPr>
          <a:xfrm>
            <a:off x="5331763" y="3264417"/>
            <a:ext cx="444856" cy="39626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19">
            <a:extLst>
              <a:ext uri="{FF2B5EF4-FFF2-40B4-BE49-F238E27FC236}">
                <a16:creationId xmlns:a16="http://schemas.microsoft.com/office/drawing/2014/main" id="{73CE50B6-7423-29DC-C17A-BD7F1E2CD1AA}"/>
              </a:ext>
            </a:extLst>
          </p:cNvPr>
          <p:cNvSpPr/>
          <p:nvPr/>
        </p:nvSpPr>
        <p:spPr>
          <a:xfrm>
            <a:off x="5092214" y="5353165"/>
            <a:ext cx="444856" cy="39626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7">
            <a:extLst>
              <a:ext uri="{FF2B5EF4-FFF2-40B4-BE49-F238E27FC236}">
                <a16:creationId xmlns:a16="http://schemas.microsoft.com/office/drawing/2014/main" id="{B9FD3B4A-1D40-C060-0D1A-2AEB718D9FB4}"/>
              </a:ext>
            </a:extLst>
          </p:cNvPr>
          <p:cNvSpPr/>
          <p:nvPr/>
        </p:nvSpPr>
        <p:spPr>
          <a:xfrm>
            <a:off x="2338818" y="1090060"/>
            <a:ext cx="1485374" cy="7386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아이디어 스케치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모서리가 둥근 직사각형 17">
            <a:extLst>
              <a:ext uri="{FF2B5EF4-FFF2-40B4-BE49-F238E27FC236}">
                <a16:creationId xmlns:a16="http://schemas.microsoft.com/office/drawing/2014/main" id="{79F9CF67-E030-D694-B71C-A3F79D763CF3}"/>
              </a:ext>
            </a:extLst>
          </p:cNvPr>
          <p:cNvSpPr/>
          <p:nvPr/>
        </p:nvSpPr>
        <p:spPr>
          <a:xfrm>
            <a:off x="4864672" y="1090060"/>
            <a:ext cx="2275005" cy="738664"/>
          </a:xfrm>
          <a:prstGeom prst="roundRect">
            <a:avLst/>
          </a:prstGeom>
          <a:solidFill>
            <a:srgbClr val="92D050"/>
          </a:solidFill>
          <a:ln w="57150">
            <a:noFill/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회로도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오른쪽 화살표 19">
            <a:extLst>
              <a:ext uri="{FF2B5EF4-FFF2-40B4-BE49-F238E27FC236}">
                <a16:creationId xmlns:a16="http://schemas.microsoft.com/office/drawing/2014/main" id="{73CE50B6-7423-29DC-C17A-BD7F1E2CD1AA}"/>
              </a:ext>
            </a:extLst>
          </p:cNvPr>
          <p:cNvSpPr/>
          <p:nvPr/>
        </p:nvSpPr>
        <p:spPr>
          <a:xfrm>
            <a:off x="4122004" y="1278505"/>
            <a:ext cx="444856" cy="39626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21" idx="2"/>
            <a:endCxn id="16" idx="0"/>
          </p:cNvCxnSpPr>
          <p:nvPr/>
        </p:nvCxnSpPr>
        <p:spPr>
          <a:xfrm flipH="1">
            <a:off x="1878448" y="1828724"/>
            <a:ext cx="4123727" cy="125693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14" idx="0"/>
          </p:cNvCxnSpPr>
          <p:nvPr/>
        </p:nvCxnSpPr>
        <p:spPr>
          <a:xfrm flipH="1">
            <a:off x="1616974" y="3966350"/>
            <a:ext cx="5547745" cy="119837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84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A4282-928A-D0D1-A2FA-114C5D37B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7">
            <a:extLst>
              <a:ext uri="{FF2B5EF4-FFF2-40B4-BE49-F238E27FC236}">
                <a16:creationId xmlns:a16="http://schemas.microsoft.com/office/drawing/2014/main" id="{B866E80F-9EF1-599E-CAE4-481F9D286D61}"/>
              </a:ext>
            </a:extLst>
          </p:cNvPr>
          <p:cNvSpPr/>
          <p:nvPr/>
        </p:nvSpPr>
        <p:spPr>
          <a:xfrm>
            <a:off x="2616641" y="5724752"/>
            <a:ext cx="3358070" cy="38658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로스 최소화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및 예상금액 확인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E4FD73-5297-EA4B-8604-0F42F29D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004" y="5640887"/>
            <a:ext cx="1409214" cy="623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1BB095-3ED6-A7EE-3A63-8458CB289CD8}"/>
              </a:ext>
            </a:extLst>
          </p:cNvPr>
          <p:cNvSpPr txBox="1"/>
          <p:nvPr/>
        </p:nvSpPr>
        <p:spPr>
          <a:xfrm>
            <a:off x="3710232" y="19485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자재발주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400" y="813184"/>
            <a:ext cx="5917211" cy="470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306</Words>
  <Application>Microsoft Office PowerPoint</Application>
  <PresentationFormat>화면 슬라이드 쇼(4:3)</PresentationFormat>
  <Paragraphs>113</Paragraphs>
  <Slides>21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Theme</vt:lpstr>
      <vt:lpstr>아두이노, open CV 를 이용한 자동 주차기능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화분 자동 관수 시스템</dc:title>
  <dc:subject/>
  <dc:creator>Administrator</dc:creator>
  <cp:keywords/>
  <dc:description>generated using python-pptx</dc:description>
  <cp:lastModifiedBy>Windows 사용자</cp:lastModifiedBy>
  <cp:revision>170</cp:revision>
  <dcterms:created xsi:type="dcterms:W3CDTF">2013-01-27T09:14:16Z</dcterms:created>
  <dcterms:modified xsi:type="dcterms:W3CDTF">2025-08-08T00:59:12Z</dcterms:modified>
  <cp:category/>
</cp:coreProperties>
</file>